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79" r:id="rId2"/>
    <p:sldId id="326" r:id="rId3"/>
    <p:sldId id="292" r:id="rId4"/>
    <p:sldId id="261" r:id="rId5"/>
    <p:sldId id="337" r:id="rId6"/>
    <p:sldId id="338" r:id="rId7"/>
    <p:sldId id="336" r:id="rId8"/>
    <p:sldId id="332" r:id="rId9"/>
    <p:sldId id="340" r:id="rId10"/>
    <p:sldId id="339" r:id="rId11"/>
    <p:sldId id="315" r:id="rId12"/>
    <p:sldId id="295" r:id="rId13"/>
    <p:sldId id="308" r:id="rId14"/>
    <p:sldId id="300" r:id="rId15"/>
    <p:sldId id="306" r:id="rId16"/>
    <p:sldId id="307" r:id="rId17"/>
    <p:sldId id="266" r:id="rId18"/>
    <p:sldId id="299" r:id="rId19"/>
    <p:sldId id="298" r:id="rId20"/>
    <p:sldId id="297" r:id="rId21"/>
    <p:sldId id="287" r:id="rId22"/>
    <p:sldId id="318" r:id="rId23"/>
    <p:sldId id="322" r:id="rId24"/>
    <p:sldId id="321" r:id="rId25"/>
    <p:sldId id="323" r:id="rId26"/>
    <p:sldId id="341" r:id="rId27"/>
    <p:sldId id="324" r:id="rId28"/>
    <p:sldId id="325" r:id="rId29"/>
    <p:sldId id="327" r:id="rId30"/>
    <p:sldId id="328" r:id="rId31"/>
    <p:sldId id="331" r:id="rId32"/>
    <p:sldId id="320" r:id="rId33"/>
  </p:sldIdLst>
  <p:sldSz cx="9144000" cy="6858000" type="screen4x3"/>
  <p:notesSz cx="6858000" cy="9947275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EBF19-154A-48A9-ADFD-C385CAF3CEB7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0ADBC-A4DE-4D91-9AFA-3FA10874CE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3703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A72A2-CF4F-43AA-B37B-307FC063E4CD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1472A-ED03-4D40-8349-7CE43F5662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7165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1472A-ED03-4D40-8349-7CE43F56628D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982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1472A-ED03-4D40-8349-7CE43F56628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9978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1472A-ED03-4D40-8349-7CE43F56628D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1908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0BE8-F499-4174-97B0-72CD61A1D2FC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A46E-B448-4ABA-AAFC-FC06BF6B51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7454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0BE8-F499-4174-97B0-72CD61A1D2FC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A46E-B448-4ABA-AAFC-FC06BF6B51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561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0BE8-F499-4174-97B0-72CD61A1D2FC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A46E-B448-4ABA-AAFC-FC06BF6B51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935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0BE8-F499-4174-97B0-72CD61A1D2FC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A46E-B448-4ABA-AAFC-FC06BF6B51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98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0BE8-F499-4174-97B0-72CD61A1D2FC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A46E-B448-4ABA-AAFC-FC06BF6B51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211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0BE8-F499-4174-97B0-72CD61A1D2FC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A46E-B448-4ABA-AAFC-FC06BF6B51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3747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0BE8-F499-4174-97B0-72CD61A1D2FC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A46E-B448-4ABA-AAFC-FC06BF6B51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0118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0BE8-F499-4174-97B0-72CD61A1D2FC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A46E-B448-4ABA-AAFC-FC06BF6B51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0316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0BE8-F499-4174-97B0-72CD61A1D2FC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A46E-B448-4ABA-AAFC-FC06BF6B51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7396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0BE8-F499-4174-97B0-72CD61A1D2FC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A46E-B448-4ABA-AAFC-FC06BF6B51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6633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0BE8-F499-4174-97B0-72CD61A1D2FC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A46E-B448-4ABA-AAFC-FC06BF6B51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5133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0BE8-F499-4174-97B0-72CD61A1D2FC}" type="datetimeFigureOut">
              <a:rPr lang="es-ES" smtClean="0"/>
              <a:t>07/11/2019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4A46E-B448-4ABA-AAFC-FC06BF6B51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355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896544" cy="6322714"/>
          </a:xfrm>
        </p:spPr>
        <p:txBody>
          <a:bodyPr>
            <a:normAutofit fontScale="90000"/>
          </a:bodyPr>
          <a:lstStyle/>
          <a:p>
            <a:r>
              <a:rPr lang="ca-ES" dirty="0" smtClean="0"/>
              <a:t>EL </a:t>
            </a:r>
            <a:r>
              <a:rPr lang="ca-ES" i="1" dirty="0" smtClean="0"/>
              <a:t>CURIAL E GÜELFA</a:t>
            </a:r>
            <a:r>
              <a:rPr lang="ca-ES" dirty="0" smtClean="0"/>
              <a:t>: </a:t>
            </a:r>
            <a:r>
              <a:rPr lang="es-ES" dirty="0" smtClean="0"/>
              <a:t>UN CLÁSICO ANÓNIMO PARA EL CANON EUROPEO</a:t>
            </a:r>
            <a:r>
              <a:rPr lang="ca-ES" i="1" dirty="0" smtClean="0"/>
              <a:t/>
            </a:r>
            <a:br>
              <a:rPr lang="ca-ES" i="1" dirty="0" smtClean="0"/>
            </a:br>
            <a:r>
              <a:rPr lang="ca-ES" i="1" dirty="0" smtClean="0"/>
              <a:t/>
            </a:r>
            <a:br>
              <a:rPr lang="ca-ES" i="1" dirty="0" smtClean="0"/>
            </a:br>
            <a:r>
              <a:rPr lang="ca-ES" sz="3100" dirty="0" smtClean="0"/>
              <a:t>2 de setembre de 2019</a:t>
            </a:r>
            <a:br>
              <a:rPr lang="ca-ES" sz="3100" dirty="0" smtClean="0"/>
            </a:br>
            <a:r>
              <a:rPr lang="ca-ES" sz="3100" dirty="0" smtClean="0"/>
              <a:t>XVIII Congrés Internacional de l’AHLM</a:t>
            </a:r>
            <a:br>
              <a:rPr lang="ca-ES" sz="3100" dirty="0" smtClean="0"/>
            </a:br>
            <a:r>
              <a:rPr lang="ca-ES" i="1" dirty="0"/>
              <a:t/>
            </a:r>
            <a:br>
              <a:rPr lang="ca-ES" i="1" dirty="0"/>
            </a:br>
            <a:r>
              <a:rPr lang="ca-ES" sz="3200" dirty="0" smtClean="0"/>
              <a:t>Lola Badia</a:t>
            </a:r>
            <a:br>
              <a:rPr lang="ca-ES" sz="3200" dirty="0" smtClean="0"/>
            </a:br>
            <a:r>
              <a:rPr lang="ca-ES" sz="3200" dirty="0" smtClean="0"/>
              <a:t>Universitat de Barcelona</a:t>
            </a:r>
            <a:r>
              <a:rPr lang="ca-ES" dirty="0"/>
              <a:t/>
            </a:r>
            <a:br>
              <a:rPr lang="ca-ES" dirty="0"/>
            </a:br>
            <a:endParaRPr lang="es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3879766" cy="6624736"/>
          </a:xfrm>
        </p:spPr>
      </p:pic>
    </p:spTree>
    <p:extLst>
      <p:ext uri="{BB962C8B-B14F-4D97-AF65-F5344CB8AC3E}">
        <p14:creationId xmlns:p14="http://schemas.microsoft.com/office/powerpoint/2010/main" val="51780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74638"/>
            <a:ext cx="3384376" cy="6250706"/>
          </a:xfrm>
        </p:spPr>
        <p:txBody>
          <a:bodyPr>
            <a:normAutofit/>
          </a:bodyPr>
          <a:lstStyle/>
          <a:p>
            <a:r>
              <a:rPr lang="es-ES" sz="4000" dirty="0" smtClean="0"/>
              <a:t>Isabel de </a:t>
            </a:r>
            <a:r>
              <a:rPr lang="es-ES" sz="4000" dirty="0" err="1" smtClean="0"/>
              <a:t>Riquer</a:t>
            </a:r>
            <a:r>
              <a:rPr lang="es-ES" sz="4000" dirty="0" smtClean="0"/>
              <a:t> (2016) </a:t>
            </a:r>
            <a:r>
              <a:rPr lang="es-ES" sz="4000" dirty="0" err="1" smtClean="0"/>
              <a:t>esplora</a:t>
            </a:r>
            <a:r>
              <a:rPr lang="es-ES" sz="4000" dirty="0" smtClean="0"/>
              <a:t> todo lo que hay que saber sobre Enrique de Castilla y la literatura</a:t>
            </a:r>
            <a:endParaRPr lang="es-ES" sz="4000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0"/>
            <a:ext cx="4920595" cy="6876000"/>
          </a:xfrm>
        </p:spPr>
      </p:pic>
    </p:spTree>
    <p:extLst>
      <p:ext uri="{BB962C8B-B14F-4D97-AF65-F5344CB8AC3E}">
        <p14:creationId xmlns:p14="http://schemas.microsoft.com/office/powerpoint/2010/main" val="140361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1901</a:t>
            </a:r>
            <a:br>
              <a:rPr lang="es-ES" dirty="0" smtClean="0"/>
            </a:br>
            <a:r>
              <a:rPr lang="es-ES" i="1" dirty="0" err="1" smtClean="0"/>
              <a:t>Editio</a:t>
            </a:r>
            <a:r>
              <a:rPr lang="es-ES" i="1" dirty="0" smtClean="0"/>
              <a:t> </a:t>
            </a:r>
            <a:r>
              <a:rPr lang="es-ES" i="1" dirty="0" err="1" smtClean="0"/>
              <a:t>princieps</a:t>
            </a:r>
            <a:r>
              <a:rPr lang="es-ES" i="1" dirty="0" smtClean="0"/>
              <a:t> </a:t>
            </a:r>
            <a:r>
              <a:rPr lang="es-ES" dirty="0" smtClean="0"/>
              <a:t>de Antoni </a:t>
            </a:r>
            <a:r>
              <a:rPr lang="es-ES" dirty="0" err="1" smtClean="0"/>
              <a:t>Rubió</a:t>
            </a:r>
            <a:r>
              <a:rPr lang="es-ES" dirty="0" smtClean="0"/>
              <a:t> i </a:t>
            </a:r>
            <a:r>
              <a:rPr lang="es-ES" dirty="0" err="1" smtClean="0"/>
              <a:t>Lluch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53" y="1600200"/>
            <a:ext cx="2825893" cy="4525963"/>
          </a:xfrm>
        </p:spPr>
      </p:pic>
      <p:pic>
        <p:nvPicPr>
          <p:cNvPr id="8" name="7 Marcador de contenido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84784"/>
            <a:ext cx="3350845" cy="4716000"/>
          </a:xfrm>
        </p:spPr>
      </p:pic>
    </p:spTree>
    <p:extLst>
      <p:ext uri="{BB962C8B-B14F-4D97-AF65-F5344CB8AC3E}">
        <p14:creationId xmlns:p14="http://schemas.microsoft.com/office/powerpoint/2010/main" val="22398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s-ES" dirty="0"/>
              <a:t>1920</a:t>
            </a:r>
            <a:br>
              <a:rPr lang="es-ES" dirty="0"/>
            </a:br>
            <a:r>
              <a:rPr lang="es-ES" dirty="0" smtClean="0"/>
              <a:t>Primera edición en un idioma visible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73547"/>
            <a:ext cx="7008000" cy="5256000"/>
          </a:xfrm>
        </p:spPr>
      </p:pic>
    </p:spTree>
    <p:extLst>
      <p:ext uri="{BB962C8B-B14F-4D97-AF65-F5344CB8AC3E}">
        <p14:creationId xmlns:p14="http://schemas.microsoft.com/office/powerpoint/2010/main" val="127324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448271"/>
          </a:xfrm>
        </p:spPr>
        <p:txBody>
          <a:bodyPr>
            <a:normAutofit/>
          </a:bodyPr>
          <a:lstStyle/>
          <a:p>
            <a:r>
              <a:rPr lang="es-ES" sz="4000" dirty="0" smtClean="0"/>
              <a:t>1905</a:t>
            </a:r>
            <a:br>
              <a:rPr lang="es-ES" sz="4000" dirty="0" smtClean="0"/>
            </a:br>
            <a:r>
              <a:rPr lang="es-ES" sz="4000" dirty="0" smtClean="0"/>
              <a:t>El </a:t>
            </a:r>
            <a:r>
              <a:rPr lang="es-ES" sz="4000" i="1" dirty="0" smtClean="0"/>
              <a:t>Curial</a:t>
            </a:r>
            <a:r>
              <a:rPr lang="es-ES" sz="4000" dirty="0" smtClean="0"/>
              <a:t> instalado en el canon medieval español </a:t>
            </a:r>
            <a:endParaRPr lang="es-ES" sz="4000" i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3140968"/>
            <a:ext cx="7848872" cy="2497832"/>
          </a:xfrm>
        </p:spPr>
        <p:txBody>
          <a:bodyPr>
            <a:normAutofit/>
          </a:bodyPr>
          <a:lstStyle/>
          <a:p>
            <a:pPr algn="l"/>
            <a:r>
              <a:rPr lang="ca-ES" sz="3600" dirty="0" err="1">
                <a:solidFill>
                  <a:schemeClr val="tx1"/>
                </a:solidFill>
              </a:rPr>
              <a:t>Marcelino</a:t>
            </a:r>
            <a:r>
              <a:rPr lang="ca-ES" sz="3600" dirty="0">
                <a:solidFill>
                  <a:schemeClr val="tx1"/>
                </a:solidFill>
              </a:rPr>
              <a:t> Menéndez Pelayo, </a:t>
            </a:r>
            <a:r>
              <a:rPr lang="ca-ES" sz="3600" i="1" dirty="0" err="1">
                <a:solidFill>
                  <a:schemeClr val="tx1"/>
                </a:solidFill>
              </a:rPr>
              <a:t>Orígenes</a:t>
            </a:r>
            <a:r>
              <a:rPr lang="ca-ES" sz="3600" i="1" dirty="0">
                <a:solidFill>
                  <a:schemeClr val="tx1"/>
                </a:solidFill>
              </a:rPr>
              <a:t> de la </a:t>
            </a:r>
            <a:r>
              <a:rPr lang="ca-ES" sz="3600" i="1" dirty="0" err="1">
                <a:solidFill>
                  <a:schemeClr val="tx1"/>
                </a:solidFill>
              </a:rPr>
              <a:t>novela</a:t>
            </a:r>
            <a:r>
              <a:rPr lang="ca-ES" sz="3600" i="1" dirty="0">
                <a:solidFill>
                  <a:schemeClr val="tx1"/>
                </a:solidFill>
              </a:rPr>
              <a:t> </a:t>
            </a:r>
            <a:r>
              <a:rPr lang="ca-ES" sz="4000" i="1" dirty="0" err="1">
                <a:solidFill>
                  <a:schemeClr val="tx1"/>
                </a:solidFill>
              </a:rPr>
              <a:t>española</a:t>
            </a:r>
            <a:r>
              <a:rPr lang="ca-ES" sz="3600" dirty="0">
                <a:solidFill>
                  <a:schemeClr val="tx1"/>
                </a:solidFill>
              </a:rPr>
              <a:t>, </a:t>
            </a:r>
            <a:r>
              <a:rPr lang="ca-ES" sz="3600" i="1" dirty="0">
                <a:solidFill>
                  <a:schemeClr val="tx1"/>
                </a:solidFill>
              </a:rPr>
              <a:t>Obras </a:t>
            </a:r>
            <a:r>
              <a:rPr lang="ca-ES" sz="3600" i="1" dirty="0" err="1">
                <a:solidFill>
                  <a:schemeClr val="tx1"/>
                </a:solidFill>
              </a:rPr>
              <a:t>completas</a:t>
            </a:r>
            <a:r>
              <a:rPr lang="ca-ES" sz="3600" i="1" dirty="0">
                <a:solidFill>
                  <a:schemeClr val="tx1"/>
                </a:solidFill>
              </a:rPr>
              <a:t> de M. Menéndez Pelayo</a:t>
            </a:r>
            <a:r>
              <a:rPr lang="ca-ES" sz="3600" dirty="0">
                <a:solidFill>
                  <a:schemeClr val="tx1"/>
                </a:solidFill>
              </a:rPr>
              <a:t>, Madrid, I, </a:t>
            </a:r>
            <a:r>
              <a:rPr lang="ca-ES" sz="3600" dirty="0" err="1">
                <a:solidFill>
                  <a:schemeClr val="tx1"/>
                </a:solidFill>
              </a:rPr>
              <a:t>pàgs</a:t>
            </a:r>
            <a:r>
              <a:rPr lang="ca-ES" sz="3600" dirty="0">
                <a:solidFill>
                  <a:schemeClr val="tx1"/>
                </a:solidFill>
              </a:rPr>
              <a:t>. </a:t>
            </a:r>
            <a:r>
              <a:rPr lang="ca-ES" sz="3600" dirty="0" smtClean="0">
                <a:solidFill>
                  <a:schemeClr val="tx1"/>
                </a:solidFill>
              </a:rPr>
              <a:t>388-392</a:t>
            </a:r>
            <a:endParaRPr lang="ca-ES" sz="3600" dirty="0">
              <a:solidFill>
                <a:schemeClr val="tx1"/>
              </a:solidFill>
            </a:endParaRPr>
          </a:p>
          <a:p>
            <a:pPr algn="l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111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1982, 2010</a:t>
            </a:r>
            <a:br>
              <a:rPr lang="es-ES" dirty="0" smtClean="0"/>
            </a:br>
            <a:r>
              <a:rPr lang="es-ES" dirty="0" smtClean="0"/>
              <a:t>Otras ediciones castellanas</a:t>
            </a:r>
            <a:endParaRPr lang="es-ES" dirty="0"/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7056000" cy="5292000"/>
          </a:xfrm>
        </p:spPr>
      </p:pic>
    </p:spTree>
    <p:extLst>
      <p:ext uri="{BB962C8B-B14F-4D97-AF65-F5344CB8AC3E}">
        <p14:creationId xmlns:p14="http://schemas.microsoft.com/office/powerpoint/2010/main" val="225856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2003 </a:t>
            </a:r>
            <a:br>
              <a:rPr lang="es-ES" dirty="0" smtClean="0"/>
            </a:br>
            <a:r>
              <a:rPr lang="es-ES" dirty="0" smtClean="0"/>
              <a:t>Edición ‘canónica’ castellana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66000"/>
            <a:ext cx="7056000" cy="5292000"/>
          </a:xfrm>
        </p:spPr>
      </p:pic>
    </p:spTree>
    <p:extLst>
      <p:ext uri="{BB962C8B-B14F-4D97-AF65-F5344CB8AC3E}">
        <p14:creationId xmlns:p14="http://schemas.microsoft.com/office/powerpoint/2010/main" val="2402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1930</a:t>
            </a:r>
            <a:br>
              <a:rPr lang="es-ES" dirty="0" smtClean="0"/>
            </a:br>
            <a:r>
              <a:rPr lang="es-ES" sz="4000" dirty="0" smtClean="0"/>
              <a:t>Los medievalistas catalanes apuestan fuerte</a:t>
            </a:r>
            <a:endParaRPr lang="es-ES" sz="40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44824"/>
            <a:ext cx="4040188" cy="792087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Miquel i Planas: edición de bibliófilo</a:t>
            </a:r>
            <a:endParaRPr lang="es-ES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6952"/>
            <a:ext cx="4368000" cy="3276000"/>
          </a:xfrm>
        </p:spPr>
      </p:pic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844824"/>
            <a:ext cx="4041775" cy="504055"/>
          </a:xfrm>
        </p:spPr>
        <p:txBody>
          <a:bodyPr>
            <a:normAutofit/>
          </a:bodyPr>
          <a:lstStyle/>
          <a:p>
            <a:r>
              <a:rPr lang="es-ES" dirty="0" err="1" smtClean="0"/>
              <a:t>Aramon</a:t>
            </a:r>
            <a:r>
              <a:rPr lang="es-ES" dirty="0" smtClean="0"/>
              <a:t>: edición “popular”</a:t>
            </a:r>
            <a:endParaRPr lang="es-ES" dirty="0"/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96952"/>
            <a:ext cx="4272000" cy="3204000"/>
          </a:xfrm>
        </p:spPr>
      </p:pic>
    </p:spTree>
    <p:extLst>
      <p:ext uri="{BB962C8B-B14F-4D97-AF65-F5344CB8AC3E}">
        <p14:creationId xmlns:p14="http://schemas.microsoft.com/office/powerpoint/2010/main" val="233786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3322712" cy="5400600"/>
          </a:xfrm>
        </p:spPr>
        <p:txBody>
          <a:bodyPr>
            <a:normAutofit fontScale="90000"/>
          </a:bodyPr>
          <a:lstStyle/>
          <a:p>
            <a:r>
              <a:rPr lang="es-ES" sz="3600" dirty="0" smtClean="0"/>
              <a:t>2012</a:t>
            </a:r>
            <a:br>
              <a:rPr lang="es-ES" sz="3600" dirty="0" smtClean="0"/>
            </a:br>
            <a:r>
              <a:rPr lang="es-ES" sz="3600" dirty="0" smtClean="0"/>
              <a:t>Una muestra de más de 1000 páginas del abundante volumen de la producción académica reciente sobre el </a:t>
            </a:r>
            <a:r>
              <a:rPr lang="es-ES" sz="3600" i="1" dirty="0" smtClean="0"/>
              <a:t>Curial e Güelfa</a:t>
            </a:r>
            <a:endParaRPr lang="es-ES" sz="3600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0648"/>
            <a:ext cx="4084434" cy="6084000"/>
          </a:xfrm>
        </p:spPr>
      </p:pic>
    </p:spTree>
    <p:extLst>
      <p:ext uri="{BB962C8B-B14F-4D97-AF65-F5344CB8AC3E}">
        <p14:creationId xmlns:p14="http://schemas.microsoft.com/office/powerpoint/2010/main" val="83842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6034682"/>
          </a:xfrm>
        </p:spPr>
        <p:txBody>
          <a:bodyPr>
            <a:normAutofit/>
          </a:bodyPr>
          <a:lstStyle/>
          <a:p>
            <a:r>
              <a:rPr lang="es-ES" sz="3600" dirty="0" smtClean="0"/>
              <a:t>2011</a:t>
            </a:r>
            <a:br>
              <a:rPr lang="es-ES" sz="3600" dirty="0" smtClean="0"/>
            </a:br>
            <a:r>
              <a:rPr lang="es-ES" sz="3200" dirty="0" smtClean="0"/>
              <a:t>Tras tres décadas de docencia universitaria.</a:t>
            </a:r>
            <a:br>
              <a:rPr lang="es-ES" sz="3200" dirty="0" smtClean="0"/>
            </a:br>
            <a:r>
              <a:rPr lang="es-ES" sz="3200" dirty="0" smtClean="0"/>
              <a:t>Edición crítica y comenta, de Lola </a:t>
            </a:r>
            <a:r>
              <a:rPr lang="es-ES" sz="3200" dirty="0" err="1" smtClean="0"/>
              <a:t>Badia</a:t>
            </a:r>
            <a:r>
              <a:rPr lang="es-ES" sz="3200" dirty="0" smtClean="0"/>
              <a:t> y Jaume Torró, Barcelona, </a:t>
            </a:r>
            <a:r>
              <a:rPr lang="es-ES" sz="3200" dirty="0" err="1" smtClean="0"/>
              <a:t>Quaderns</a:t>
            </a:r>
            <a:r>
              <a:rPr lang="es-ES" sz="3200" dirty="0" smtClean="0"/>
              <a:t> Crema</a:t>
            </a:r>
            <a:endParaRPr lang="es-ES" sz="3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4" y="26431"/>
            <a:ext cx="4246587" cy="6696000"/>
          </a:xfrm>
        </p:spPr>
      </p:pic>
    </p:spTree>
    <p:extLst>
      <p:ext uri="{BB962C8B-B14F-4D97-AF65-F5344CB8AC3E}">
        <p14:creationId xmlns:p14="http://schemas.microsoft.com/office/powerpoint/2010/main" val="240227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6178698"/>
          </a:xfrm>
        </p:spPr>
        <p:txBody>
          <a:bodyPr>
            <a:normAutofit/>
          </a:bodyPr>
          <a:lstStyle/>
          <a:p>
            <a:r>
              <a:rPr lang="es-ES" sz="3600" dirty="0" smtClean="0"/>
              <a:t>2018</a:t>
            </a:r>
            <a:br>
              <a:rPr lang="es-ES" sz="3600" dirty="0" smtClean="0"/>
            </a:br>
            <a:r>
              <a:rPr lang="es-ES" sz="3600" dirty="0" smtClean="0"/>
              <a:t>Recuperación de la edición catalana clásica de </a:t>
            </a:r>
            <a:r>
              <a:rPr lang="es-ES" sz="3600" dirty="0" err="1" smtClean="0"/>
              <a:t>Aramon</a:t>
            </a:r>
            <a:r>
              <a:rPr lang="es-ES" sz="3600" dirty="0" smtClean="0"/>
              <a:t> en un tomo, con actualización bibliográfica y crítica </a:t>
            </a:r>
            <a:endParaRPr lang="es-ES" sz="3600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60648"/>
            <a:ext cx="4444098" cy="6300000"/>
          </a:xfrm>
        </p:spPr>
      </p:pic>
    </p:spTree>
    <p:extLst>
      <p:ext uri="{BB962C8B-B14F-4D97-AF65-F5344CB8AC3E}">
        <p14:creationId xmlns:p14="http://schemas.microsoft.com/office/powerpoint/2010/main" val="324256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r>
              <a:rPr lang="es-ES" dirty="0" smtClean="0"/>
              <a:t>Tabla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256584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s-ES" dirty="0" smtClean="0">
                <a:latin typeface="+mj-lt"/>
                <a:ea typeface="Calibri"/>
                <a:cs typeface="Times New Roman"/>
              </a:rPr>
              <a:t>Los inconvenientes </a:t>
            </a:r>
            <a:r>
              <a:rPr lang="es-ES" dirty="0">
                <a:latin typeface="+mj-lt"/>
                <a:ea typeface="Calibri"/>
                <a:cs typeface="Times New Roman"/>
              </a:rPr>
              <a:t>y la responsabilidad de la </a:t>
            </a:r>
            <a:r>
              <a:rPr lang="es-ES" dirty="0" smtClean="0">
                <a:latin typeface="+mj-lt"/>
                <a:ea typeface="Calibri"/>
                <a:cs typeface="Times New Roman"/>
              </a:rPr>
              <a:t>crítica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s-ES" dirty="0" smtClean="0">
                <a:latin typeface="+mj-lt"/>
                <a:ea typeface="Calibri"/>
                <a:cs typeface="Times New Roman"/>
              </a:rPr>
              <a:t>Investigar </a:t>
            </a:r>
            <a:r>
              <a:rPr lang="es-ES" dirty="0">
                <a:latin typeface="+mj-lt"/>
                <a:ea typeface="Calibri"/>
                <a:cs typeface="Times New Roman"/>
              </a:rPr>
              <a:t>y traducir: más de cien años de </a:t>
            </a:r>
            <a:r>
              <a:rPr lang="es-ES" dirty="0" smtClean="0">
                <a:latin typeface="+mj-lt"/>
                <a:ea typeface="Calibri"/>
                <a:cs typeface="Times New Roman"/>
              </a:rPr>
              <a:t>bibliografía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s-ES" dirty="0"/>
              <a:t>Entre la novela histórica y el </a:t>
            </a:r>
            <a:r>
              <a:rPr lang="es-ES" i="1" dirty="0" err="1"/>
              <a:t>Bildungsroman</a:t>
            </a:r>
            <a:r>
              <a:rPr lang="es-ES" dirty="0"/>
              <a:t>. Los modelos del </a:t>
            </a:r>
            <a:r>
              <a:rPr lang="es-ES" i="1" dirty="0"/>
              <a:t>Curial</a:t>
            </a:r>
            <a:r>
              <a:rPr lang="es-ES" dirty="0">
                <a:latin typeface="Times New Roman"/>
                <a:ea typeface="Calibri"/>
                <a:cs typeface="Times New Roman"/>
              </a:rPr>
              <a:t>	</a:t>
            </a:r>
            <a:endParaRPr lang="ca-ES" dirty="0">
              <a:latin typeface="Times New Roman"/>
              <a:ea typeface="Calibri"/>
              <a:cs typeface="Times New Roman"/>
            </a:endParaRP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s-ES" dirty="0"/>
              <a:t>Dos sueños simétricos, un caballo </a:t>
            </a:r>
            <a:r>
              <a:rPr lang="es-ES" dirty="0" smtClean="0"/>
              <a:t>blanco y </a:t>
            </a:r>
            <a:r>
              <a:rPr lang="es-ES" dirty="0"/>
              <a:t>una tragedia </a:t>
            </a:r>
            <a:r>
              <a:rPr lang="es-ES" dirty="0" smtClean="0"/>
              <a:t>amorosa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s-ES" dirty="0" smtClean="0"/>
              <a:t>En conclusión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endParaRPr lang="ca-ES" dirty="0"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743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5818658"/>
          </a:xfrm>
        </p:spPr>
        <p:txBody>
          <a:bodyPr>
            <a:normAutofit/>
          </a:bodyPr>
          <a:lstStyle/>
          <a:p>
            <a:r>
              <a:rPr lang="es-ES" sz="3600" dirty="0" smtClean="0"/>
              <a:t>2014</a:t>
            </a:r>
            <a:r>
              <a:rPr lang="es-ES" sz="3600" i="1" dirty="0" smtClean="0"/>
              <a:t/>
            </a:r>
            <a:br>
              <a:rPr lang="es-ES" sz="3600" i="1" dirty="0" smtClean="0"/>
            </a:br>
            <a:r>
              <a:rPr lang="es-ES" sz="3600" dirty="0" smtClean="0"/>
              <a:t>Apuesta contundente para la canonización del </a:t>
            </a:r>
            <a:r>
              <a:rPr lang="es-ES" sz="3600" i="1" dirty="0" smtClean="0"/>
              <a:t>Curial e Güelfa </a:t>
            </a:r>
            <a:r>
              <a:rPr lang="es-ES" sz="3600" dirty="0" smtClean="0"/>
              <a:t>en la historiografía literaria catalana</a:t>
            </a:r>
            <a:endParaRPr lang="es-ES" sz="36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0648"/>
            <a:ext cx="3756617" cy="6012000"/>
          </a:xfrm>
        </p:spPr>
      </p:pic>
    </p:spTree>
    <p:extLst>
      <p:ext uri="{BB962C8B-B14F-4D97-AF65-F5344CB8AC3E}">
        <p14:creationId xmlns:p14="http://schemas.microsoft.com/office/powerpoint/2010/main" val="104535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/>
          <a:lstStyle/>
          <a:p>
            <a:r>
              <a:rPr lang="es-ES" i="1" dirty="0" err="1" smtClean="0"/>
              <a:t>Bildunsgroman</a:t>
            </a:r>
            <a:r>
              <a:rPr lang="es-ES" dirty="0" smtClean="0"/>
              <a:t> </a:t>
            </a:r>
            <a:r>
              <a:rPr lang="es-ES" i="1" dirty="0" err="1" smtClean="0"/>
              <a:t>avant</a:t>
            </a:r>
            <a:r>
              <a:rPr lang="es-ES" i="1" dirty="0" smtClean="0"/>
              <a:t> la </a:t>
            </a:r>
            <a:r>
              <a:rPr lang="es-ES" i="1" dirty="0" err="1" smtClean="0"/>
              <a:t>lettre</a:t>
            </a:r>
            <a:endParaRPr lang="es-ES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628800"/>
            <a:ext cx="8640960" cy="5040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dirty="0"/>
              <a:t>Los personajes principales del </a:t>
            </a:r>
            <a:r>
              <a:rPr lang="es-ES" i="1" dirty="0"/>
              <a:t>Curial</a:t>
            </a:r>
            <a:r>
              <a:rPr lang="es-ES" dirty="0"/>
              <a:t> son una pareja de enamorados a los que el Anónimo premia con el matrimonio al haber superado duras pruebas de aprendizaje moral camino de la madurez y de la sabiduría. Desde este punto de vista el  </a:t>
            </a:r>
            <a:r>
              <a:rPr lang="es-ES" i="1" dirty="0"/>
              <a:t>Curial</a:t>
            </a:r>
            <a:r>
              <a:rPr lang="es-ES" dirty="0"/>
              <a:t> se nos presenta como una novela de formación, un </a:t>
            </a:r>
            <a:r>
              <a:rPr lang="es-ES" i="1" dirty="0" err="1"/>
              <a:t>Bildungsroman</a:t>
            </a:r>
            <a:r>
              <a:rPr lang="es-ES" dirty="0"/>
              <a:t> </a:t>
            </a:r>
            <a:r>
              <a:rPr lang="es-ES" i="1" dirty="0" err="1"/>
              <a:t>avant</a:t>
            </a:r>
            <a:r>
              <a:rPr lang="es-ES" i="1" dirty="0"/>
              <a:t> la </a:t>
            </a:r>
            <a:r>
              <a:rPr lang="es-ES" i="1" dirty="0" err="1"/>
              <a:t>lettre</a:t>
            </a:r>
            <a:r>
              <a:rPr lang="es-ES" dirty="0"/>
              <a:t>. </a:t>
            </a:r>
            <a:endParaRPr lang="es-ES" dirty="0" smtClean="0"/>
          </a:p>
          <a:p>
            <a:pPr marL="0" indent="0" algn="just">
              <a:buNone/>
            </a:pPr>
            <a:r>
              <a:rPr lang="es-ES" dirty="0" smtClean="0"/>
              <a:t>El </a:t>
            </a:r>
            <a:r>
              <a:rPr lang="es-ES" dirty="0"/>
              <a:t>argumento no deja lugar a dudas</a:t>
            </a:r>
            <a:r>
              <a:rPr lang="es-ES"/>
              <a:t>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104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Convergencia de </a:t>
            </a:r>
            <a:r>
              <a:rPr lang="es-ES" dirty="0"/>
              <a:t>modelos </a:t>
            </a:r>
            <a:r>
              <a:rPr lang="es-ES" dirty="0" smtClean="0"/>
              <a:t>narrativos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ES" dirty="0" smtClean="0"/>
              <a:t>Ciclos narrativos en prosa de Lanzarote y Tristán, siglo XIII, con traducciones catalanas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dirty="0" smtClean="0"/>
              <a:t>Biografías de caballeros reales: </a:t>
            </a:r>
            <a:r>
              <a:rPr lang="es-ES" dirty="0"/>
              <a:t>Jacques de </a:t>
            </a:r>
            <a:r>
              <a:rPr lang="es-ES" dirty="0" err="1"/>
              <a:t>Lalaing</a:t>
            </a:r>
            <a:r>
              <a:rPr lang="es-ES" dirty="0"/>
              <a:t>, Jean le </a:t>
            </a:r>
            <a:r>
              <a:rPr lang="es-ES" dirty="0" err="1" smtClean="0"/>
              <a:t>Maingre</a:t>
            </a:r>
            <a:r>
              <a:rPr lang="es-ES" dirty="0" smtClean="0"/>
              <a:t>, Pero Niño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dirty="0" smtClean="0"/>
              <a:t>Novela sentimental provenzal: </a:t>
            </a:r>
            <a:r>
              <a:rPr lang="es-ES" i="1" dirty="0" smtClean="0"/>
              <a:t>París y Viana</a:t>
            </a:r>
            <a:r>
              <a:rPr lang="es-ES" dirty="0" smtClean="0"/>
              <a:t>, </a:t>
            </a:r>
            <a:r>
              <a:rPr lang="es-ES" i="1" dirty="0" err="1" smtClean="0"/>
              <a:t>Petit</a:t>
            </a:r>
            <a:r>
              <a:rPr lang="es-ES" i="1" dirty="0" smtClean="0"/>
              <a:t> Jean de </a:t>
            </a:r>
            <a:r>
              <a:rPr lang="es-ES" i="1" dirty="0" err="1" smtClean="0"/>
              <a:t>Saintré</a:t>
            </a:r>
            <a:r>
              <a:rPr lang="es-ES" i="1" dirty="0" smtClean="0"/>
              <a:t>, </a:t>
            </a:r>
            <a:r>
              <a:rPr lang="es-ES" dirty="0" smtClean="0"/>
              <a:t>de </a:t>
            </a:r>
            <a:r>
              <a:rPr lang="es-ES" dirty="0" err="1" smtClean="0"/>
              <a:t>Antoine</a:t>
            </a:r>
            <a:r>
              <a:rPr lang="es-ES" dirty="0" smtClean="0"/>
              <a:t> de la Salle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dirty="0" smtClean="0"/>
              <a:t>Novela </a:t>
            </a:r>
            <a:r>
              <a:rPr lang="es-ES" dirty="0" err="1" smtClean="0"/>
              <a:t>bogoñona</a:t>
            </a:r>
            <a:r>
              <a:rPr lang="es-ES" dirty="0" smtClean="0"/>
              <a:t> de fondo </a:t>
            </a:r>
            <a:r>
              <a:rPr lang="es-ES" dirty="0" err="1" smtClean="0"/>
              <a:t>històrico</a:t>
            </a:r>
            <a:r>
              <a:rPr lang="es-ES" dirty="0" smtClean="0"/>
              <a:t>: </a:t>
            </a:r>
            <a:r>
              <a:rPr lang="es-ES" i="1" dirty="0" err="1" smtClean="0"/>
              <a:t>Baudouin</a:t>
            </a:r>
            <a:r>
              <a:rPr lang="es-ES" i="1" dirty="0" smtClean="0"/>
              <a:t> de </a:t>
            </a:r>
            <a:r>
              <a:rPr lang="es-ES" i="1" dirty="0" err="1" smtClean="0"/>
              <a:t>Flandre</a:t>
            </a:r>
            <a:endParaRPr lang="es-ES" i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s-ES" dirty="0" smtClean="0"/>
              <a:t>El </a:t>
            </a:r>
            <a:r>
              <a:rPr lang="es-ES" i="1" dirty="0" err="1" smtClean="0"/>
              <a:t>Filocolo</a:t>
            </a:r>
            <a:r>
              <a:rPr lang="es-ES" dirty="0" smtClean="0"/>
              <a:t>, de Giovanni Boccaccio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925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Baco se aparece a Curial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/>
              <a:t>Baco, “aquel dios al que los gentiles llaman dios de ciencia” se aparece a Curial cuando éste, instalado en Aviñón a la vuelta de Túnez, “se dio a vivir muelle y lascivamente, como si fuera arzobispo o un gran prelado, no recordando que era caballero ni hombre de ciencia”. Baco, pues, “estando en unos palacios grandes y muy ricos, guarnecido con pámpanos y gran copia de racimos, acompañado per infinitas gentes, a Curial se mostró en la manera y orden que sigue</a:t>
            </a:r>
            <a:r>
              <a:rPr lang="es-ES" dirty="0" smtClean="0"/>
              <a:t>” </a:t>
            </a:r>
            <a:r>
              <a:rPr lang="es-ES" sz="3000" dirty="0" smtClean="0"/>
              <a:t>(libro III, ed. 1982, p. 429). </a:t>
            </a: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49593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Las siete virtudes y las siete artes liberales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94079"/>
            <a:ext cx="8471056" cy="5796000"/>
          </a:xfrm>
        </p:spPr>
      </p:pic>
      <p:sp>
        <p:nvSpPr>
          <p:cNvPr id="3" name="2 Flecha derecha"/>
          <p:cNvSpPr/>
          <p:nvPr/>
        </p:nvSpPr>
        <p:spPr>
          <a:xfrm>
            <a:off x="755576" y="4581128"/>
            <a:ext cx="36004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lecha izquierda"/>
          <p:cNvSpPr/>
          <p:nvPr/>
        </p:nvSpPr>
        <p:spPr>
          <a:xfrm>
            <a:off x="7020272" y="431344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derecha"/>
          <p:cNvSpPr/>
          <p:nvPr/>
        </p:nvSpPr>
        <p:spPr>
          <a:xfrm>
            <a:off x="446392" y="43388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106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es-ES" dirty="0" smtClean="0"/>
              <a:t>Curial tuvo mucho miedo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628800"/>
            <a:ext cx="8352928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“Pero como Curial viese cerca de la última diosa  —la Astronomía— a Hércules, hijo de Júpiter y de Alcmena, el cual mientras vivió fue el más </a:t>
            </a:r>
            <a:r>
              <a:rPr lang="es-ES" dirty="0" smtClean="0"/>
              <a:t>fuerte </a:t>
            </a:r>
            <a:r>
              <a:rPr lang="es-ES" dirty="0"/>
              <a:t>y más sabio del mundo, y le viese vestido con la piel del león, con aquella espantable cara, tuvo mucho miedo; y nunca había tenido miedo sino de Héctor, hijo de Príamo y ahora lo tuvo de éste”. 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77812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Baco le había dicho la verdad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463646"/>
            <a:ext cx="9036496" cy="53732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/>
              <a:t>Curial se ofrece por servidor al poderoso dios que en muy pocas líneas le insta a honrar a las arte liberales ya que, “dándolas en olvido […] dando tu vida a cosas lascivas y a ti no pertinentes, y, viviendo viciosamente, te has hecho sepulcro podrido y lleno de corrupción”. “Curial, despertándose, estuvo muy maravillado […] y juzgó que Baco le había dicho la verdad; por lo que al día siguiente mandó buscar libros en todas la facultades, y volvió al estudio, según había solido, teniendo por perdido aquel tiempo que sin estudio había vivido” </a:t>
            </a:r>
            <a:r>
              <a:rPr lang="es-ES" sz="2800" dirty="0"/>
              <a:t>(libro III, ed. 1982, p. 432).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0521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dirty="0" smtClean="0"/>
              <a:t>La formación cultural de un caballero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 smtClean="0"/>
              <a:t>La </a:t>
            </a:r>
            <a:r>
              <a:rPr lang="es-ES" dirty="0"/>
              <a:t>ciencia humana de Baco le hace falta a Curial tras </a:t>
            </a:r>
            <a:r>
              <a:rPr lang="es-ES" dirty="0" smtClean="0"/>
              <a:t>volver del cautiverio para </a:t>
            </a:r>
            <a:r>
              <a:rPr lang="es-ES" dirty="0"/>
              <a:t>recomponer el perfil moral de un  caballero cortesano que en su primera juventud “para no perder el tiempo, aprendió gramática, lógica, retórica y filosofía, y fue hombre de valía en estas ciencias, y también muy grande poeta, tanto que en muchos lugares, al saberse de su ciencia, se hizo muy famoso y era tenido en gran estima” </a:t>
            </a:r>
            <a:r>
              <a:rPr lang="es-ES" sz="2800" dirty="0"/>
              <a:t>(libro </a:t>
            </a:r>
            <a:r>
              <a:rPr lang="es-ES" sz="2800" dirty="0" smtClean="0"/>
              <a:t>I, </a:t>
            </a:r>
            <a:r>
              <a:rPr lang="es-ES" sz="2800" dirty="0"/>
              <a:t>ed. 1982, p. </a:t>
            </a:r>
            <a:r>
              <a:rPr lang="es-ES" sz="2800" dirty="0" smtClean="0"/>
              <a:t>9</a:t>
            </a:r>
            <a:r>
              <a:rPr lang="es-ES" sz="28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78955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Un caballo completamente blanco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412776"/>
            <a:ext cx="9036496" cy="54452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dirty="0"/>
              <a:t>“Así anduvo Curial toda aquella mañana por aquel camino, buscando lugar donde se pudiese albergar [...] Y anduvieron con aquel calor del mediodía, cuando el sol tiene mayor fuerza, por aquel camino, muertos de sed, y los animales cansados, sin encontrar lugar donde refrescarse pudiesen, mucho rato […] Y así andando, alargando los ojos, vieron lejos una gran arboleda y se encaminaron hacia aquella parte, y, cuando allí estuvieron, hallaron una gran acequia de agua, que salía de una fuente muy bella y clara que allí cerca había; y al punto descabalgaron, y con la frescura del agua y a la sombra de los árboles se empezaron a reposar, y sacaron pan y vino y otros refrescos que llevaban para comer, y semejantemente desenfrenaron las cabalgaduras, y </a:t>
            </a:r>
            <a:r>
              <a:rPr lang="es-ES" dirty="0" err="1"/>
              <a:t>dejáronlas</a:t>
            </a:r>
            <a:r>
              <a:rPr lang="es-ES" dirty="0"/>
              <a:t> ir paciendo la hierba, la cual allí era tierna y buena. Y, mientras se extendían ellos, por aquel verdor, un caballo completamente blanco, muy hermoso, fue hacia el caballo de Curial y </a:t>
            </a:r>
            <a:r>
              <a:rPr lang="es-ES" dirty="0" err="1"/>
              <a:t>empezáronse</a:t>
            </a:r>
            <a:r>
              <a:rPr lang="es-ES" dirty="0"/>
              <a:t> a morder y hacer muy gran ruido […]” </a:t>
            </a:r>
            <a:r>
              <a:rPr lang="es-ES" sz="3100" dirty="0"/>
              <a:t>(libro </a:t>
            </a:r>
            <a:r>
              <a:rPr lang="es-ES" sz="3100" dirty="0" smtClean="0"/>
              <a:t>II, </a:t>
            </a:r>
            <a:r>
              <a:rPr lang="es-ES" sz="3100" dirty="0"/>
              <a:t>ed. 1982, p. </a:t>
            </a:r>
            <a:r>
              <a:rPr lang="es-ES" sz="3100" dirty="0" smtClean="0"/>
              <a:t>170</a:t>
            </a:r>
            <a:r>
              <a:rPr lang="es-ES" dirty="0" smtClean="0"/>
              <a:t>).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688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Leer la </a:t>
            </a:r>
            <a:r>
              <a:rPr lang="es-ES" i="1" dirty="0" smtClean="0"/>
              <a:t>Eneida</a:t>
            </a:r>
            <a:r>
              <a:rPr lang="es-ES" dirty="0" smtClean="0"/>
              <a:t> de Virgilio en lengua materna glosada y moralizada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00200"/>
            <a:ext cx="8723312" cy="5257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dirty="0" smtClean="0"/>
              <a:t>“Y </a:t>
            </a:r>
            <a:r>
              <a:rPr lang="es-ES" dirty="0"/>
              <a:t>cuando </a:t>
            </a:r>
            <a:r>
              <a:rPr lang="es-ES" dirty="0" err="1"/>
              <a:t>Cámar</a:t>
            </a:r>
            <a:r>
              <a:rPr lang="es-ES" dirty="0"/>
              <a:t> de los cautivos se separaba, leía la </a:t>
            </a:r>
            <a:r>
              <a:rPr lang="es-ES" i="1" dirty="0"/>
              <a:t>Eneida</a:t>
            </a:r>
            <a:r>
              <a:rPr lang="es-ES" dirty="0"/>
              <a:t> de Virgilio (que ella en lengua materna tenía bien glosada y moralizada, porque su padre lo había tenido del rey), y muchos otros libros, en los que la doncella pasaba el tiempo; y era tan docta, según su tierna edad, que aquello era una maravilla. Y Juan, que sabía muy bien todo el Virgilio y los otros libros, le aclaraba muchas cosas que ella no sabía ni entendía; y yo os digo que con lo que ella podía pagaba muy bien al maestro. Hablaba Juan muy bien aquella lengua, y </a:t>
            </a:r>
            <a:r>
              <a:rPr lang="es-ES" dirty="0" err="1"/>
              <a:t>Cámar</a:t>
            </a:r>
            <a:r>
              <a:rPr lang="es-ES" dirty="0"/>
              <a:t> </a:t>
            </a:r>
            <a:r>
              <a:rPr lang="es-ES" dirty="0" err="1"/>
              <a:t>enseñóle</a:t>
            </a:r>
            <a:r>
              <a:rPr lang="es-ES" dirty="0"/>
              <a:t> a leer y escribir, de modo que, cuando </a:t>
            </a:r>
            <a:r>
              <a:rPr lang="es-ES" dirty="0" err="1"/>
              <a:t>Fárax</a:t>
            </a:r>
            <a:r>
              <a:rPr lang="es-ES" dirty="0"/>
              <a:t> no estaba, ella y Juan nunca se </a:t>
            </a:r>
            <a:r>
              <a:rPr lang="es-ES" dirty="0" smtClean="0"/>
              <a:t>separaban” </a:t>
            </a:r>
            <a:r>
              <a:rPr lang="es-ES" sz="3000" dirty="0"/>
              <a:t>(libro III, ed. 1982, p</a:t>
            </a:r>
            <a:r>
              <a:rPr lang="es-ES" sz="3000" dirty="0" smtClean="0"/>
              <a:t>.</a:t>
            </a:r>
            <a:r>
              <a:rPr lang="es-ES" sz="3000" dirty="0"/>
              <a:t> </a:t>
            </a:r>
            <a:r>
              <a:rPr lang="es-ES" sz="3000" dirty="0" smtClean="0"/>
              <a:t>379).</a:t>
            </a:r>
            <a:endParaRPr lang="ca-ES" sz="3000" dirty="0"/>
          </a:p>
          <a:p>
            <a:pPr marL="0" indent="0">
              <a:buNone/>
            </a:pPr>
            <a:endParaRPr lang="ca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2702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s-ES" dirty="0" smtClean="0"/>
              <a:t>Los inconvenientes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5256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 smtClean="0"/>
              <a:t>Escrito en catalán, lengua sin estado: es decir, no visible. Para eso están las traducciones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/>
              <a:t>Manuscrito único incompleto, olvidado durante cuatro siglos. Edición </a:t>
            </a:r>
            <a:r>
              <a:rPr lang="es-ES" i="1" dirty="0" err="1"/>
              <a:t>princeps</a:t>
            </a:r>
            <a:r>
              <a:rPr lang="es-ES" dirty="0"/>
              <a:t> de </a:t>
            </a:r>
            <a:r>
              <a:rPr lang="es-ES" dirty="0" smtClean="0"/>
              <a:t>1901 </a:t>
            </a: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Huérfano de la función autor. Sin pruebas documentales, el reto está en apreciar el texto sin instrumentalizarlo para suplir la autoría o imaginar universos paralelos</a:t>
            </a:r>
          </a:p>
          <a:p>
            <a:pPr marL="0" indent="0"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66052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dirty="0" err="1" smtClean="0"/>
              <a:t>Cámar</a:t>
            </a:r>
            <a:r>
              <a:rPr lang="es-ES" dirty="0" smtClean="0"/>
              <a:t> declara su pasión a Juan, que se apiada de ella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“¡</a:t>
            </a:r>
            <a:r>
              <a:rPr lang="es-ES" dirty="0"/>
              <a:t>Oh enemigo de mi salud! ¡Oh </a:t>
            </a:r>
            <a:r>
              <a:rPr lang="es-ES" dirty="0" err="1"/>
              <a:t>acortador</a:t>
            </a:r>
            <a:r>
              <a:rPr lang="es-ES" dirty="0"/>
              <a:t> de mi vida! ¿Y aún te falta reconocer que yo me he prendado de ti, y por esta razón he aborrecido padre, madre, parientes y amigos, y hasta mi honor</a:t>
            </a:r>
            <a:r>
              <a:rPr lang="es-ES" dirty="0" smtClean="0"/>
              <a:t>?” </a:t>
            </a:r>
            <a:r>
              <a:rPr lang="es-ES" dirty="0"/>
              <a:t>[…]</a:t>
            </a:r>
            <a:endParaRPr lang="ca-ES" dirty="0"/>
          </a:p>
          <a:p>
            <a:pPr marL="0" indent="0">
              <a:buNone/>
            </a:pPr>
            <a:r>
              <a:rPr lang="es-ES" dirty="0" smtClean="0"/>
              <a:t>“Juan</a:t>
            </a:r>
            <a:r>
              <a:rPr lang="es-ES" dirty="0"/>
              <a:t>, oyendo estas palabras, pensó que aquella doncella tomaba mal camino, y que é por nada del mundo la complacería […] empero, pensó que si no la ponía en esperanza, podía ser posible que aquella doncella se </a:t>
            </a:r>
            <a:r>
              <a:rPr lang="es-ES" dirty="0" smtClean="0"/>
              <a:t>perdiese” </a:t>
            </a:r>
            <a:r>
              <a:rPr lang="es-ES" sz="2800" dirty="0"/>
              <a:t>(libro </a:t>
            </a:r>
            <a:r>
              <a:rPr lang="es-ES" sz="2800" dirty="0" smtClean="0"/>
              <a:t>III</a:t>
            </a:r>
            <a:r>
              <a:rPr lang="es-ES" sz="2800" dirty="0"/>
              <a:t>, ed. 1982, p. </a:t>
            </a:r>
            <a:r>
              <a:rPr lang="es-ES" sz="2800" dirty="0" smtClean="0"/>
              <a:t>396). </a:t>
            </a:r>
            <a:endParaRPr lang="es-ES" sz="2800" dirty="0"/>
          </a:p>
          <a:p>
            <a:pPr marL="0" indent="0">
              <a:buNone/>
            </a:pPr>
            <a:endParaRPr lang="ca-ES" sz="2800" dirty="0"/>
          </a:p>
          <a:p>
            <a:pPr marL="0" indent="0">
              <a:buNone/>
            </a:pPr>
            <a:endParaRPr lang="ca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667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s-ES" dirty="0" smtClean="0"/>
              <a:t>Paladear el </a:t>
            </a:r>
            <a:r>
              <a:rPr lang="es-ES" i="1" dirty="0" smtClean="0"/>
              <a:t>Curial e Güelfa</a:t>
            </a:r>
            <a:endParaRPr lang="es-ES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62646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dirty="0"/>
              <a:t>Al </a:t>
            </a:r>
            <a:r>
              <a:rPr lang="es-ES" i="1" dirty="0"/>
              <a:t>Curial</a:t>
            </a:r>
            <a:r>
              <a:rPr lang="es-ES" dirty="0"/>
              <a:t> hay que leerlo paladeando la lección moral que vehicula a través de la evolución de los personajes, apreciando el cuidado de los detalles y el sutil gusto por la ironía de algunos pasajes de ambiente </a:t>
            </a:r>
            <a:r>
              <a:rPr lang="es-ES" dirty="0" smtClean="0"/>
              <a:t>cortesano. </a:t>
            </a:r>
          </a:p>
          <a:p>
            <a:pPr marL="0" indent="0">
              <a:buNone/>
            </a:pPr>
            <a:r>
              <a:rPr lang="es-ES" dirty="0" smtClean="0"/>
              <a:t>El </a:t>
            </a:r>
            <a:r>
              <a:rPr lang="es-ES" dirty="0"/>
              <a:t>autor de  esta novela caballeresca del siglo XV, catalana y universal, era un hombre formado en la tradición románica </a:t>
            </a:r>
            <a:r>
              <a:rPr lang="es-ES" dirty="0" smtClean="0"/>
              <a:t>occitano catalana </a:t>
            </a:r>
            <a:r>
              <a:rPr lang="es-ES" dirty="0"/>
              <a:t>y francesa, seducido por la cultura italiana de las </a:t>
            </a:r>
            <a:r>
              <a:rPr lang="es-ES" dirty="0" err="1"/>
              <a:t>Tre</a:t>
            </a:r>
            <a:r>
              <a:rPr lang="es-ES" dirty="0"/>
              <a:t> Corone y buen lector de Virgilio y Ovidio tal como se entendían en sus </a:t>
            </a:r>
            <a:r>
              <a:rPr lang="es-ES" dirty="0" smtClean="0"/>
              <a:t>días. </a:t>
            </a:r>
          </a:p>
          <a:p>
            <a:pPr marL="0" indent="0">
              <a:buNone/>
            </a:pPr>
            <a:r>
              <a:rPr lang="es-ES" dirty="0" smtClean="0"/>
              <a:t>Como dijo </a:t>
            </a:r>
            <a:r>
              <a:rPr lang="es-ES" dirty="0"/>
              <a:t>Giuseppe </a:t>
            </a:r>
            <a:r>
              <a:rPr lang="es-ES" dirty="0" err="1"/>
              <a:t>Sansone</a:t>
            </a:r>
            <a:r>
              <a:rPr lang="es-ES" dirty="0"/>
              <a:t>, </a:t>
            </a:r>
            <a:r>
              <a:rPr lang="es-ES" dirty="0" smtClean="0"/>
              <a:t>la novela es “una </a:t>
            </a:r>
            <a:r>
              <a:rPr lang="es-ES" dirty="0"/>
              <a:t>encantadora historia de amor y de armas, una narración sentimental y caballeresca de fresquísima vena</a:t>
            </a:r>
            <a:r>
              <a:rPr lang="es-ES" dirty="0" smtClean="0"/>
              <a:t>”,</a:t>
            </a:r>
          </a:p>
          <a:p>
            <a:pPr marL="0" indent="0">
              <a:buNone/>
            </a:pPr>
            <a:r>
              <a:rPr lang="es-ES" dirty="0" smtClean="0"/>
              <a:t>Pero el Anónimo también </a:t>
            </a:r>
            <a:r>
              <a:rPr lang="es-ES" dirty="0"/>
              <a:t>supo forjar una versión personal de la poética tardo medieval entre la </a:t>
            </a:r>
            <a:r>
              <a:rPr lang="es-ES" i="1" dirty="0" err="1"/>
              <a:t>imitatio</a:t>
            </a:r>
            <a:r>
              <a:rPr lang="es-ES" dirty="0"/>
              <a:t>, la </a:t>
            </a:r>
            <a:r>
              <a:rPr lang="es-ES" i="1" dirty="0" err="1"/>
              <a:t>inventio</a:t>
            </a:r>
            <a:r>
              <a:rPr lang="es-ES" dirty="0"/>
              <a:t> y la </a:t>
            </a:r>
            <a:r>
              <a:rPr lang="es-ES" i="1" dirty="0" err="1"/>
              <a:t>aemulatio</a:t>
            </a:r>
            <a:r>
              <a:rPr lang="es-ES" dirty="0"/>
              <a:t>. </a:t>
            </a:r>
            <a:endParaRPr lang="ca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033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es-ES" dirty="0" smtClean="0"/>
              <a:t>Lo que no se recomienda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S" dirty="0"/>
              <a:t>Discutir sobre la falsedad del </a:t>
            </a:r>
            <a:r>
              <a:rPr lang="es-ES" i="1" dirty="0"/>
              <a:t>Curial e Güelfa</a:t>
            </a:r>
            <a:r>
              <a:rPr lang="es-ES" dirty="0"/>
              <a:t> no es un ejercicio intelectual </a:t>
            </a:r>
            <a:r>
              <a:rPr lang="es-ES" dirty="0" smtClean="0"/>
              <a:t>homologable </a:t>
            </a:r>
            <a:r>
              <a:rPr lang="es-ES" dirty="0"/>
              <a:t>con el rigor exigible a toda </a:t>
            </a:r>
            <a:r>
              <a:rPr lang="es-ES" dirty="0" smtClean="0"/>
              <a:t>actividad </a:t>
            </a:r>
            <a:r>
              <a:rPr lang="es-ES" dirty="0"/>
              <a:t>crítica</a:t>
            </a:r>
            <a:r>
              <a:rPr lang="es-ES" dirty="0" smtClean="0"/>
              <a:t>. </a:t>
            </a:r>
          </a:p>
          <a:p>
            <a:pPr marL="0" indent="0">
              <a:buNone/>
            </a:pPr>
            <a:r>
              <a:rPr lang="es-ES" dirty="0" smtClean="0"/>
              <a:t>Lo </a:t>
            </a:r>
            <a:r>
              <a:rPr lang="es-ES" dirty="0"/>
              <a:t>mismo cabe decir de cruzar datos llamativos apelando a lecturas alegóricas ajenas a la práctica medieval e insinuando hallazgos grandiosos de inalcanzable comprobación.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Empecinarse </a:t>
            </a:r>
            <a:r>
              <a:rPr lang="es-ES" dirty="0"/>
              <a:t>en la búsqueda de su autor resulta entorpecedor y contraproducente en vistas a la comprensión del texto y la consiguiente difusión de la obra.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Sería </a:t>
            </a:r>
            <a:r>
              <a:rPr lang="es-ES" dirty="0"/>
              <a:t>francamente lamentable que el mucho ruido informativo que generan tales fatigosas tareas impidiera al lector acceder a materiales menos vistosos y provocativos pero algo más orientativos sobre cómo conviene acercarse al </a:t>
            </a:r>
            <a:r>
              <a:rPr lang="es-ES" i="1" dirty="0"/>
              <a:t>Curial e </a:t>
            </a:r>
            <a:r>
              <a:rPr lang="es-ES" i="1" dirty="0" smtClean="0"/>
              <a:t>Güelfa.</a:t>
            </a:r>
            <a:endParaRPr lang="ca-ES" i="1" dirty="0"/>
          </a:p>
        </p:txBody>
      </p:sp>
    </p:spTree>
    <p:extLst>
      <p:ext uri="{BB962C8B-B14F-4D97-AF65-F5344CB8AC3E}">
        <p14:creationId xmlns:p14="http://schemas.microsoft.com/office/powerpoint/2010/main" val="35193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ca-ES" dirty="0" smtClean="0"/>
              <a:t>El </a:t>
            </a:r>
            <a:r>
              <a:rPr lang="ca-ES" dirty="0" err="1" smtClean="0"/>
              <a:t>manuscrito</a:t>
            </a:r>
            <a:r>
              <a:rPr lang="ca-ES" dirty="0" smtClean="0"/>
              <a:t> </a:t>
            </a:r>
            <a:r>
              <a:rPr lang="ca-ES" dirty="0"/>
              <a:t>de Madrid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96752"/>
            <a:ext cx="8784976" cy="547260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a-ES" dirty="0" smtClean="0"/>
              <a:t>Manuel </a:t>
            </a:r>
            <a:r>
              <a:rPr lang="ca-ES" dirty="0"/>
              <a:t>Milà i </a:t>
            </a:r>
            <a:r>
              <a:rPr lang="ca-ES" dirty="0" smtClean="0"/>
              <a:t>Fontanals, </a:t>
            </a:r>
            <a:r>
              <a:rPr lang="ca-ES" dirty="0"/>
              <a:t>«Notes </a:t>
            </a:r>
            <a:r>
              <a:rPr lang="ca-ES" dirty="0" err="1"/>
              <a:t>sur</a:t>
            </a:r>
            <a:r>
              <a:rPr lang="ca-ES" dirty="0"/>
              <a:t> </a:t>
            </a:r>
            <a:r>
              <a:rPr lang="ca-ES" dirty="0" err="1"/>
              <a:t>trois</a:t>
            </a:r>
            <a:r>
              <a:rPr lang="ca-ES" dirty="0"/>
              <a:t> manuscrits catalans, II. Un roman </a:t>
            </a:r>
            <a:r>
              <a:rPr lang="ca-ES" dirty="0" err="1"/>
              <a:t>catalan</a:t>
            </a:r>
            <a:r>
              <a:rPr lang="ca-ES" dirty="0" smtClean="0"/>
              <a:t>», </a:t>
            </a:r>
            <a:r>
              <a:rPr lang="ca-ES" i="1" dirty="0" err="1" smtClean="0"/>
              <a:t>Revue</a:t>
            </a:r>
            <a:r>
              <a:rPr lang="ca-ES" i="1" dirty="0" smtClean="0"/>
              <a:t> </a:t>
            </a:r>
            <a:r>
              <a:rPr lang="ca-ES" i="1" dirty="0"/>
              <a:t>des </a:t>
            </a:r>
            <a:r>
              <a:rPr lang="ca-ES" i="1" dirty="0" err="1"/>
              <a:t>langues</a:t>
            </a:r>
            <a:r>
              <a:rPr lang="ca-ES" i="1" dirty="0"/>
              <a:t> </a:t>
            </a:r>
            <a:r>
              <a:rPr lang="ca-ES" i="1" dirty="0" smtClean="0"/>
              <a:t>romanes</a:t>
            </a:r>
            <a:r>
              <a:rPr lang="ca-ES" dirty="0" smtClean="0"/>
              <a:t>, 1876</a:t>
            </a:r>
            <a:endParaRPr lang="ca-ES" dirty="0"/>
          </a:p>
          <a:p>
            <a:pPr marL="0" indent="0">
              <a:buNone/>
            </a:pPr>
            <a:r>
              <a:rPr lang="ca-ES" dirty="0" err="1" smtClean="0"/>
              <a:t>Descripción</a:t>
            </a:r>
            <a:r>
              <a:rPr lang="ca-ES" dirty="0" smtClean="0"/>
              <a:t> de BNM 9750 en BITECA: </a:t>
            </a:r>
            <a:r>
              <a:rPr lang="es-ES" dirty="0" smtClean="0"/>
              <a:t>http</a:t>
            </a:r>
            <a:r>
              <a:rPr lang="es-ES" dirty="0"/>
              <a:t>://</a:t>
            </a:r>
            <a:r>
              <a:rPr lang="es-ES" dirty="0" smtClean="0"/>
              <a:t>bancroft.berkeley.edu/philobiblon/searchmsed_ca.html</a:t>
            </a:r>
          </a:p>
          <a:p>
            <a:pPr marL="0" indent="0">
              <a:buNone/>
            </a:pPr>
            <a:r>
              <a:rPr lang="ca-ES" dirty="0"/>
              <a:t>En </a:t>
            </a:r>
            <a:r>
              <a:rPr lang="ca-ES" dirty="0" err="1" smtClean="0"/>
              <a:t>imagen</a:t>
            </a:r>
            <a:r>
              <a:rPr lang="ca-ES" dirty="0" smtClean="0"/>
              <a:t>:</a:t>
            </a:r>
          </a:p>
          <a:p>
            <a:pPr marL="0" indent="0">
              <a:buNone/>
            </a:pPr>
            <a:r>
              <a:rPr lang="ca-ES" dirty="0" smtClean="0"/>
              <a:t>http</a:t>
            </a:r>
            <a:r>
              <a:rPr lang="ca-ES" dirty="0"/>
              <a:t>://</a:t>
            </a:r>
            <a:r>
              <a:rPr lang="ca-ES" dirty="0" smtClean="0"/>
              <a:t>www.bne.es/es/Catalogos/BibliotecaDigitalHispanica/Inicio/</a:t>
            </a:r>
            <a:endParaRPr lang="ca-ES" dirty="0"/>
          </a:p>
          <a:p>
            <a:pPr marL="0" indent="0">
              <a:buNone/>
            </a:pPr>
            <a:r>
              <a:rPr lang="ca-ES" dirty="0"/>
              <a:t>http://www.lluisvives.com/cataleg_titols/ </a:t>
            </a:r>
            <a:r>
              <a:rPr lang="ca-ES" dirty="0" smtClean="0"/>
              <a:t>(buscar por </a:t>
            </a:r>
            <a:r>
              <a:rPr lang="ca-ES" i="1" dirty="0"/>
              <a:t>Amors de Curial e Güelfa</a:t>
            </a:r>
            <a:r>
              <a:rPr lang="ca-ES" dirty="0"/>
              <a:t>) 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936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2736304" cy="5328592"/>
          </a:xfrm>
        </p:spPr>
        <p:txBody>
          <a:bodyPr/>
          <a:lstStyle/>
          <a:p>
            <a:r>
              <a:rPr lang="es-ES" dirty="0"/>
              <a:t>Biblioteca </a:t>
            </a:r>
            <a:br>
              <a:rPr lang="es-ES" dirty="0"/>
            </a:br>
            <a:r>
              <a:rPr lang="es-ES" dirty="0"/>
              <a:t>Nacional de Madrid, ms. </a:t>
            </a:r>
            <a:r>
              <a:rPr lang="ca-ES" dirty="0"/>
              <a:t>9.750,</a:t>
            </a:r>
            <a:br>
              <a:rPr lang="ca-ES" dirty="0"/>
            </a:br>
            <a:r>
              <a:rPr lang="ca-ES" dirty="0"/>
              <a:t>f. 1r </a:t>
            </a:r>
            <a:endParaRPr lang="es-E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0"/>
            <a:ext cx="504056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02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86608" cy="5530626"/>
          </a:xfrm>
        </p:spPr>
        <p:txBody>
          <a:bodyPr>
            <a:normAutofit fontScale="90000"/>
          </a:bodyPr>
          <a:lstStyle/>
          <a:p>
            <a:r>
              <a:rPr lang="es-ES" dirty="0"/>
              <a:t>Biblioteca </a:t>
            </a:r>
            <a:br>
              <a:rPr lang="es-ES" dirty="0"/>
            </a:br>
            <a:r>
              <a:rPr lang="es-ES" dirty="0"/>
              <a:t>Nacional de Madrid, ms. </a:t>
            </a:r>
            <a:r>
              <a:rPr lang="ca-ES" dirty="0"/>
              <a:t>9.750 </a:t>
            </a:r>
            <a:br>
              <a:rPr lang="ca-ES" dirty="0"/>
            </a:br>
            <a:r>
              <a:rPr lang="ca-ES" dirty="0"/>
              <a:t>f. 224v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8640"/>
            <a:ext cx="4896544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72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es-ES" dirty="0"/>
              <a:t>Michel</a:t>
            </a:r>
            <a:r>
              <a:rPr lang="ca-ES" dirty="0"/>
              <a:t> </a:t>
            </a:r>
            <a:r>
              <a:rPr lang="ca-ES" dirty="0" err="1"/>
              <a:t>Foucault</a:t>
            </a:r>
            <a:r>
              <a:rPr lang="ca-ES" dirty="0"/>
              <a:t>, </a:t>
            </a:r>
            <a:r>
              <a:rPr lang="es-ES" i="1" dirty="0"/>
              <a:t>¿Qué es un autor? </a:t>
            </a:r>
            <a:endParaRPr lang="es-ES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784976" cy="525658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s-ES" dirty="0" smtClean="0">
                <a:solidFill>
                  <a:schemeClr val="tx1"/>
                </a:solidFill>
              </a:rPr>
              <a:t>“[...] </a:t>
            </a:r>
            <a:r>
              <a:rPr lang="es-ES" dirty="0">
                <a:solidFill>
                  <a:schemeClr val="tx1"/>
                </a:solidFill>
              </a:rPr>
              <a:t>Pero los discursos «literarios» no pueden ser aceptados si no están dotados de la función autor: a todo texto de poesía o de ficción se le preguntará de dónde viene, quién lo ha escrito, en qué fecha, en qué circunstancias o a partir de qué proyecto. El sentido que se le concede, el estatuto o el valor que se le reconoce dependen de cómo se responde a estas cuestiones. </a:t>
            </a:r>
            <a:r>
              <a:rPr lang="es-ES" b="1" dirty="0">
                <a:solidFill>
                  <a:schemeClr val="tx1"/>
                </a:solidFill>
              </a:rPr>
              <a:t>Y si, como consecuencia de un accidente o de una voluntad explícita del autor, nos llega un texto anónimo, enseguida el juego es descubrir al autor</a:t>
            </a:r>
            <a:r>
              <a:rPr lang="es-ES" dirty="0">
                <a:solidFill>
                  <a:schemeClr val="tx1"/>
                </a:solidFill>
              </a:rPr>
              <a:t>. El anonimato literario no nos es soportable; sólo lo aceptamos en tanto que enigma. La función autor, en nuestros días, funciona de pleno para las obras </a:t>
            </a:r>
            <a:r>
              <a:rPr lang="es-ES" dirty="0" smtClean="0">
                <a:solidFill>
                  <a:schemeClr val="tx1"/>
                </a:solidFill>
              </a:rPr>
              <a:t>literaria”.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03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Fuentes occitanas de tradición catalana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57606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sz="3500" dirty="0" smtClean="0"/>
              <a:t>El </a:t>
            </a:r>
            <a:r>
              <a:rPr lang="fr-FR" sz="3500" dirty="0" err="1" smtClean="0"/>
              <a:t>Anónimo</a:t>
            </a:r>
            <a:r>
              <a:rPr lang="fr-FR" sz="3500" dirty="0" smtClean="0"/>
              <a:t> </a:t>
            </a:r>
            <a:r>
              <a:rPr lang="fr-FR" sz="3500" dirty="0" err="1" smtClean="0"/>
              <a:t>teje</a:t>
            </a:r>
            <a:r>
              <a:rPr lang="fr-FR" sz="3500" dirty="0" smtClean="0"/>
              <a:t> la historia de </a:t>
            </a:r>
            <a:r>
              <a:rPr lang="fr-FR" sz="3500" dirty="0" err="1" smtClean="0"/>
              <a:t>amor</a:t>
            </a:r>
            <a:r>
              <a:rPr lang="fr-FR" sz="3500" dirty="0" smtClean="0"/>
              <a:t> y de </a:t>
            </a:r>
            <a:r>
              <a:rPr lang="fr-FR" sz="3500" dirty="0" err="1" smtClean="0"/>
              <a:t>fidelidad</a:t>
            </a:r>
            <a:r>
              <a:rPr lang="fr-FR" sz="3500" dirty="0" smtClean="0"/>
              <a:t> </a:t>
            </a:r>
            <a:r>
              <a:rPr lang="fr-FR" sz="3500" dirty="0" err="1" smtClean="0"/>
              <a:t>del</a:t>
            </a:r>
            <a:r>
              <a:rPr lang="fr-FR" sz="3500" dirty="0" smtClean="0"/>
              <a:t> </a:t>
            </a:r>
            <a:r>
              <a:rPr lang="fr-FR" sz="3500" i="1" dirty="0" smtClean="0"/>
              <a:t>Curial</a:t>
            </a:r>
            <a:r>
              <a:rPr lang="fr-FR" sz="3500" dirty="0" smtClean="0"/>
              <a:t> </a:t>
            </a:r>
            <a:r>
              <a:rPr lang="ca-ES" sz="3500" dirty="0" smtClean="0"/>
              <a:t>a partir de:</a:t>
            </a:r>
          </a:p>
          <a:p>
            <a:pPr marL="0" indent="0">
              <a:buNone/>
            </a:pPr>
            <a:endParaRPr lang="ca-ES" sz="35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fr-FR" sz="3800" dirty="0" smtClean="0"/>
              <a:t>La </a:t>
            </a:r>
            <a:r>
              <a:rPr lang="fr-FR" sz="3800" i="1" dirty="0" err="1"/>
              <a:t>Canción</a:t>
            </a:r>
            <a:r>
              <a:rPr lang="fr-FR" sz="3800" i="1" dirty="0"/>
              <a:t> </a:t>
            </a:r>
            <a:r>
              <a:rPr lang="fr-FR" sz="3800" i="1" dirty="0" err="1"/>
              <a:t>del</a:t>
            </a:r>
            <a:r>
              <a:rPr lang="fr-FR" sz="3800" i="1" dirty="0"/>
              <a:t> </a:t>
            </a:r>
            <a:r>
              <a:rPr lang="fr-FR" sz="3800" i="1" dirty="0" err="1"/>
              <a:t>elefante</a:t>
            </a:r>
            <a:r>
              <a:rPr lang="fr-FR" sz="3800" i="1" dirty="0"/>
              <a:t> </a:t>
            </a:r>
            <a:r>
              <a:rPr lang="fr-FR" sz="3800" dirty="0"/>
              <a:t>de </a:t>
            </a:r>
            <a:r>
              <a:rPr lang="fr-FR" sz="3800" dirty="0" err="1"/>
              <a:t>Rigaut</a:t>
            </a:r>
            <a:r>
              <a:rPr lang="fr-FR" sz="3800" dirty="0"/>
              <a:t> de </a:t>
            </a:r>
            <a:r>
              <a:rPr lang="fr-FR" sz="3800" dirty="0" err="1"/>
              <a:t>Berbezilh</a:t>
            </a:r>
            <a:r>
              <a:rPr lang="fr-FR" sz="3800" i="1" dirty="0"/>
              <a:t>, </a:t>
            </a:r>
            <a:r>
              <a:rPr lang="fr-FR" sz="3800" dirty="0"/>
              <a:t>«</a:t>
            </a:r>
            <a:r>
              <a:rPr lang="fr-FR" sz="3800" dirty="0" err="1"/>
              <a:t>Atressi</a:t>
            </a:r>
            <a:r>
              <a:rPr lang="fr-FR" sz="3800" dirty="0"/>
              <a:t> con l’</a:t>
            </a:r>
            <a:r>
              <a:rPr lang="fr-FR" sz="3800" dirty="0" err="1"/>
              <a:t>orifanz</a:t>
            </a:r>
            <a:r>
              <a:rPr lang="fr-FR" sz="3800" dirty="0"/>
              <a:t>», </a:t>
            </a:r>
            <a:r>
              <a:rPr lang="fr-FR" sz="3800" dirty="0" err="1"/>
              <a:t>siglo</a:t>
            </a:r>
            <a:r>
              <a:rPr lang="fr-FR" sz="3800" dirty="0"/>
              <a:t> </a:t>
            </a:r>
            <a:r>
              <a:rPr lang="fr-FR" sz="3800" dirty="0" smtClean="0"/>
              <a:t>XII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3800" dirty="0" smtClean="0"/>
              <a:t>La </a:t>
            </a:r>
            <a:r>
              <a:rPr lang="fr-FR" sz="3800" i="1" dirty="0" err="1"/>
              <a:t>razo</a:t>
            </a:r>
            <a:r>
              <a:rPr lang="fr-FR" sz="3800" dirty="0"/>
              <a:t> que </a:t>
            </a:r>
            <a:r>
              <a:rPr lang="fr-FR" sz="3800" dirty="0" err="1"/>
              <a:t>deriva</a:t>
            </a:r>
            <a:r>
              <a:rPr lang="fr-FR" sz="3800" dirty="0"/>
              <a:t> de </a:t>
            </a:r>
            <a:r>
              <a:rPr lang="fr-FR" sz="3800" dirty="0" err="1"/>
              <a:t>esta</a:t>
            </a:r>
            <a:r>
              <a:rPr lang="fr-FR" sz="3800" dirty="0"/>
              <a:t> </a:t>
            </a:r>
            <a:r>
              <a:rPr lang="fr-FR" sz="3800" dirty="0" err="1" smtClean="0"/>
              <a:t>pieza</a:t>
            </a:r>
            <a:endParaRPr lang="ca-ES" sz="3800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fr-FR" sz="3800" dirty="0"/>
              <a:t>La </a:t>
            </a:r>
            <a:r>
              <a:rPr lang="fr-FR" sz="3800" i="1" dirty="0"/>
              <a:t>vida</a:t>
            </a:r>
            <a:r>
              <a:rPr lang="fr-FR" sz="3800" dirty="0"/>
              <a:t> </a:t>
            </a:r>
            <a:r>
              <a:rPr lang="fr-FR" sz="3800" dirty="0" err="1" smtClean="0"/>
              <a:t>del</a:t>
            </a:r>
            <a:r>
              <a:rPr lang="fr-FR" sz="3800" dirty="0" smtClean="0"/>
              <a:t> </a:t>
            </a:r>
            <a:r>
              <a:rPr lang="fr-FR" sz="3800" dirty="0" err="1" smtClean="0"/>
              <a:t>trovador</a:t>
            </a:r>
            <a:r>
              <a:rPr lang="fr-FR" sz="3800" dirty="0" smtClean="0"/>
              <a:t> </a:t>
            </a:r>
            <a:r>
              <a:rPr lang="fr-FR" sz="3800" dirty="0" err="1"/>
              <a:t>Raimbaut</a:t>
            </a:r>
            <a:r>
              <a:rPr lang="fr-FR" sz="3800" dirty="0"/>
              <a:t> de </a:t>
            </a:r>
            <a:r>
              <a:rPr lang="fr-FR" sz="3800" dirty="0" err="1"/>
              <a:t>Vaqueiras</a:t>
            </a:r>
            <a:r>
              <a:rPr lang="fr-FR" sz="3800" dirty="0"/>
              <a:t>, </a:t>
            </a:r>
            <a:r>
              <a:rPr lang="fr-FR" sz="3800" dirty="0" err="1" smtClean="0"/>
              <a:t>activo</a:t>
            </a:r>
            <a:r>
              <a:rPr lang="fr-FR" sz="3800" dirty="0" smtClean="0"/>
              <a:t> en el </a:t>
            </a:r>
            <a:r>
              <a:rPr lang="fr-FR" sz="3800" dirty="0" err="1" smtClean="0"/>
              <a:t>marquesado</a:t>
            </a:r>
            <a:r>
              <a:rPr lang="fr-FR" sz="3800" dirty="0" smtClean="0"/>
              <a:t> de </a:t>
            </a:r>
            <a:r>
              <a:rPr lang="fr-FR" sz="3800" dirty="0" err="1" smtClean="0"/>
              <a:t>Montferrato</a:t>
            </a:r>
            <a:r>
              <a:rPr lang="fr-FR" sz="3800" dirty="0" smtClean="0"/>
              <a:t>, s. XII-XIII</a:t>
            </a:r>
            <a:endParaRPr lang="ca-ES" sz="3800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fr-FR" sz="3800" dirty="0" smtClean="0"/>
              <a:t>Una </a:t>
            </a:r>
            <a:r>
              <a:rPr lang="fr-FR" sz="3800" i="1" dirty="0" err="1"/>
              <a:t>razo</a:t>
            </a:r>
            <a:r>
              <a:rPr lang="fr-FR" sz="3800" dirty="0"/>
              <a:t> de la </a:t>
            </a:r>
            <a:r>
              <a:rPr lang="fr-FR" sz="3800" dirty="0" smtClean="0"/>
              <a:t>«</a:t>
            </a:r>
            <a:r>
              <a:rPr lang="fr-FR" sz="3800" dirty="0" err="1" smtClean="0"/>
              <a:t>epístola</a:t>
            </a:r>
            <a:r>
              <a:rPr lang="fr-FR" sz="3800" dirty="0" smtClean="0"/>
              <a:t> </a:t>
            </a:r>
            <a:r>
              <a:rPr lang="fr-FR" sz="3800" dirty="0" err="1" smtClean="0"/>
              <a:t>épica</a:t>
            </a:r>
            <a:r>
              <a:rPr lang="fr-FR" sz="3800" dirty="0" smtClean="0"/>
              <a:t>» </a:t>
            </a:r>
            <a:r>
              <a:rPr lang="fr-FR" sz="3800" dirty="0"/>
              <a:t>de </a:t>
            </a:r>
            <a:r>
              <a:rPr lang="fr-FR" sz="3800" dirty="0" smtClean="0"/>
              <a:t>este </a:t>
            </a:r>
            <a:r>
              <a:rPr lang="fr-FR" sz="3800" dirty="0" err="1" smtClean="0"/>
              <a:t>mismo</a:t>
            </a:r>
            <a:r>
              <a:rPr lang="fr-FR" sz="3800" dirty="0" smtClean="0"/>
              <a:t> </a:t>
            </a:r>
            <a:r>
              <a:rPr lang="fr-FR" sz="3800" dirty="0" err="1" smtClean="0"/>
              <a:t>trovador</a:t>
            </a:r>
            <a:r>
              <a:rPr lang="fr-FR" sz="3800" dirty="0" smtClean="0"/>
              <a:t>, </a:t>
            </a:r>
            <a:r>
              <a:rPr lang="fr-FR" sz="3800" dirty="0" err="1" smtClean="0"/>
              <a:t>copiada</a:t>
            </a:r>
            <a:r>
              <a:rPr lang="fr-FR" sz="3800" dirty="0" smtClean="0"/>
              <a:t> en un </a:t>
            </a:r>
            <a:r>
              <a:rPr lang="fr-FR" sz="3800" dirty="0" err="1" smtClean="0"/>
              <a:t>manuscrito</a:t>
            </a:r>
            <a:r>
              <a:rPr lang="fr-FR" sz="3800" dirty="0" smtClean="0"/>
              <a:t> </a:t>
            </a:r>
            <a:r>
              <a:rPr lang="fr-FR" sz="3800" dirty="0" err="1" smtClean="0"/>
              <a:t>catalán</a:t>
            </a:r>
            <a:endParaRPr lang="ca-ES" sz="3800" dirty="0"/>
          </a:p>
          <a:p>
            <a:pPr marL="0" indent="0">
              <a:buNone/>
            </a:pPr>
            <a:r>
              <a:rPr lang="fr-FR" dirty="0"/>
              <a:t>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385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 smtClean="0"/>
              <a:t>Novela</a:t>
            </a:r>
            <a:r>
              <a:rPr lang="ca-ES" dirty="0" smtClean="0"/>
              <a:t> </a:t>
            </a:r>
            <a:r>
              <a:rPr lang="ca-ES" dirty="0" err="1" smtClean="0"/>
              <a:t>histórica</a:t>
            </a:r>
            <a:r>
              <a:rPr lang="ca-ES" dirty="0" smtClean="0"/>
              <a:t> y </a:t>
            </a:r>
            <a:r>
              <a:rPr lang="ca-ES" dirty="0" err="1" smtClean="0"/>
              <a:t>caballeresca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257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dirty="0" smtClean="0"/>
              <a:t>El </a:t>
            </a:r>
            <a:r>
              <a:rPr lang="fr-FR" i="1" dirty="0"/>
              <a:t>Curial </a:t>
            </a:r>
            <a:r>
              <a:rPr lang="fr-FR" i="1" dirty="0" smtClean="0"/>
              <a:t>e </a:t>
            </a:r>
            <a:r>
              <a:rPr lang="fr-FR" i="1" dirty="0" err="1" smtClean="0"/>
              <a:t>Güelfa</a:t>
            </a:r>
            <a:r>
              <a:rPr lang="fr-FR" dirty="0" smtClean="0"/>
              <a:t> es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novela</a:t>
            </a:r>
            <a:r>
              <a:rPr lang="fr-FR" dirty="0" smtClean="0"/>
              <a:t> de </a:t>
            </a:r>
            <a:r>
              <a:rPr lang="fr-FR" dirty="0" err="1" smtClean="0"/>
              <a:t>tema</a:t>
            </a:r>
            <a:r>
              <a:rPr lang="fr-FR" dirty="0" smtClean="0"/>
              <a:t> </a:t>
            </a:r>
            <a:r>
              <a:rPr lang="fr-FR" dirty="0" err="1" smtClean="0"/>
              <a:t>caballeresco</a:t>
            </a:r>
            <a:r>
              <a:rPr lang="fr-FR" dirty="0" smtClean="0"/>
              <a:t>, </a:t>
            </a:r>
            <a:r>
              <a:rPr lang="fr-FR" dirty="0" err="1" smtClean="0"/>
              <a:t>escrita</a:t>
            </a:r>
            <a:r>
              <a:rPr lang="fr-FR" dirty="0" smtClean="0"/>
              <a:t> </a:t>
            </a:r>
            <a:r>
              <a:rPr lang="fr-FR" dirty="0" err="1" smtClean="0"/>
              <a:t>probablemente</a:t>
            </a:r>
            <a:r>
              <a:rPr lang="fr-FR" dirty="0" smtClean="0"/>
              <a:t> entre 1442 y </a:t>
            </a:r>
            <a:r>
              <a:rPr lang="fr-FR" dirty="0"/>
              <a:t>1448 </a:t>
            </a:r>
            <a:r>
              <a:rPr lang="fr-FR" dirty="0" smtClean="0"/>
              <a:t>en un </a:t>
            </a:r>
            <a:r>
              <a:rPr lang="fr-FR" dirty="0" err="1" smtClean="0"/>
              <a:t>catalán</a:t>
            </a:r>
            <a:r>
              <a:rPr lang="fr-FR" dirty="0"/>
              <a:t> </a:t>
            </a:r>
            <a:r>
              <a:rPr lang="fr-FR" dirty="0" err="1" smtClean="0"/>
              <a:t>elaborado</a:t>
            </a:r>
            <a:r>
              <a:rPr lang="fr-FR" dirty="0" smtClean="0"/>
              <a:t>, </a:t>
            </a:r>
            <a:r>
              <a:rPr lang="fr-FR" dirty="0" err="1" smtClean="0"/>
              <a:t>elegante</a:t>
            </a:r>
            <a:r>
              <a:rPr lang="fr-FR" dirty="0" smtClean="0"/>
              <a:t> y libre de </a:t>
            </a:r>
            <a:r>
              <a:rPr lang="fr-FR" dirty="0" err="1" smtClean="0"/>
              <a:t>regionalismos</a:t>
            </a:r>
            <a:r>
              <a:rPr lang="fr-FR" dirty="0" smtClean="0"/>
              <a:t>; </a:t>
            </a:r>
            <a:r>
              <a:rPr lang="fr-FR" dirty="0" err="1" smtClean="0"/>
              <a:t>presenta</a:t>
            </a:r>
            <a:r>
              <a:rPr lang="fr-FR" dirty="0" smtClean="0"/>
              <a:t> </a:t>
            </a:r>
            <a:r>
              <a:rPr lang="fr-FR" dirty="0" err="1" smtClean="0"/>
              <a:t>desafíos</a:t>
            </a:r>
            <a:r>
              <a:rPr lang="fr-FR" dirty="0" smtClean="0"/>
              <a:t>, </a:t>
            </a:r>
            <a:r>
              <a:rPr lang="fr-FR" dirty="0" err="1" smtClean="0"/>
              <a:t>combates</a:t>
            </a:r>
            <a:r>
              <a:rPr lang="fr-FR" dirty="0" smtClean="0"/>
              <a:t> </a:t>
            </a:r>
            <a:r>
              <a:rPr lang="fr-FR" dirty="0" err="1" smtClean="0"/>
              <a:t>singulares</a:t>
            </a:r>
            <a:r>
              <a:rPr lang="fr-FR" dirty="0" smtClean="0"/>
              <a:t>, </a:t>
            </a:r>
            <a:r>
              <a:rPr lang="fr-FR" dirty="0" err="1" smtClean="0"/>
              <a:t>torneos</a:t>
            </a:r>
            <a:r>
              <a:rPr lang="fr-FR" dirty="0" smtClean="0"/>
              <a:t>,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batalla</a:t>
            </a:r>
            <a:r>
              <a:rPr lang="fr-FR" dirty="0" smtClean="0"/>
              <a:t> </a:t>
            </a:r>
            <a:r>
              <a:rPr lang="fr-FR" dirty="0" err="1" smtClean="0"/>
              <a:t>campal</a:t>
            </a:r>
            <a:r>
              <a:rPr lang="fr-FR" dirty="0" smtClean="0"/>
              <a:t>, historias sentimentales, </a:t>
            </a:r>
            <a:r>
              <a:rPr lang="fr-FR" dirty="0" err="1" smtClean="0"/>
              <a:t>digresiones</a:t>
            </a:r>
            <a:r>
              <a:rPr lang="fr-FR" dirty="0" smtClean="0"/>
              <a:t> </a:t>
            </a:r>
            <a:r>
              <a:rPr lang="fr-FR" dirty="0" err="1" smtClean="0"/>
              <a:t>mitológicas</a:t>
            </a:r>
            <a:r>
              <a:rPr lang="fr-FR" dirty="0" smtClean="0"/>
              <a:t> y </a:t>
            </a:r>
            <a:r>
              <a:rPr lang="fr-FR" dirty="0" err="1" smtClean="0"/>
              <a:t>escenas</a:t>
            </a:r>
            <a:r>
              <a:rPr lang="fr-FR" dirty="0" smtClean="0"/>
              <a:t> de </a:t>
            </a:r>
            <a:r>
              <a:rPr lang="es-ES" dirty="0" smtClean="0"/>
              <a:t>fiesta</a:t>
            </a:r>
            <a:r>
              <a:rPr lang="fr-FR" dirty="0" smtClean="0"/>
              <a:t> </a:t>
            </a:r>
            <a:r>
              <a:rPr lang="fr-FR" dirty="0" err="1" smtClean="0"/>
              <a:t>cortesana</a:t>
            </a:r>
            <a:r>
              <a:rPr lang="fr-FR" dirty="0" smtClean="0"/>
              <a:t>. </a:t>
            </a:r>
          </a:p>
          <a:p>
            <a:pPr marL="0" indent="0" algn="just">
              <a:buNone/>
            </a:pPr>
            <a:r>
              <a:rPr lang="fr-FR" dirty="0" smtClean="0"/>
              <a:t>La </a:t>
            </a:r>
            <a:r>
              <a:rPr lang="fr-FR" dirty="0" err="1" smtClean="0"/>
              <a:t>acción</a:t>
            </a:r>
            <a:r>
              <a:rPr lang="fr-FR" dirty="0" smtClean="0"/>
              <a:t> se situa en el </a:t>
            </a:r>
            <a:r>
              <a:rPr lang="fr-FR" dirty="0" err="1" smtClean="0"/>
              <a:t>siglo</a:t>
            </a:r>
            <a:r>
              <a:rPr lang="fr-FR" dirty="0" smtClean="0"/>
              <a:t> XIII, </a:t>
            </a:r>
            <a:r>
              <a:rPr lang="fr-FR" dirty="0" err="1" smtClean="0"/>
              <a:t>durante</a:t>
            </a:r>
            <a:r>
              <a:rPr lang="fr-FR" dirty="0" smtClean="0"/>
              <a:t> el </a:t>
            </a:r>
            <a:r>
              <a:rPr lang="fr-FR" dirty="0" err="1" smtClean="0"/>
              <a:t>reinado</a:t>
            </a:r>
            <a:r>
              <a:rPr lang="fr-FR" dirty="0" smtClean="0"/>
              <a:t> de Pedro II de Aragón, el Grande (</a:t>
            </a:r>
            <a:r>
              <a:rPr lang="fr-FR" dirty="0"/>
              <a:t>1276-1285</a:t>
            </a:r>
            <a:r>
              <a:rPr lang="fr-FR" dirty="0" smtClean="0"/>
              <a:t>).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526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5823</TotalTime>
  <Words>1865</Words>
  <Application>Microsoft Office PowerPoint</Application>
  <PresentationFormat>Presentación en pantalla (4:3)</PresentationFormat>
  <Paragraphs>87</Paragraphs>
  <Slides>32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Tema de Office</vt:lpstr>
      <vt:lpstr>EL CURIAL E GÜELFA: UN CLÁSICO ANÓNIMO PARA EL CANON EUROPEO  2 de setembre de 2019 XVIII Congrés Internacional de l’AHLM  Lola Badia Universitat de Barcelona </vt:lpstr>
      <vt:lpstr>Tabla</vt:lpstr>
      <vt:lpstr>Los inconvenientes</vt:lpstr>
      <vt:lpstr>El manuscrito de Madrid </vt:lpstr>
      <vt:lpstr>Biblioteca  Nacional de Madrid, ms. 9.750, f. 1r </vt:lpstr>
      <vt:lpstr>Biblioteca  Nacional de Madrid, ms. 9.750  f. 224v </vt:lpstr>
      <vt:lpstr>Michel Foucault, ¿Qué es un autor? </vt:lpstr>
      <vt:lpstr>Fuentes occitanas de tradición catalana</vt:lpstr>
      <vt:lpstr>Novela histórica y caballeresca</vt:lpstr>
      <vt:lpstr>Isabel de Riquer (2016) esplora todo lo que hay que saber sobre Enrique de Castilla y la literatura</vt:lpstr>
      <vt:lpstr>1901 Editio princieps de Antoni Rubió i Lluch </vt:lpstr>
      <vt:lpstr>1920 Primera edición en un idioma visible</vt:lpstr>
      <vt:lpstr>1905 El Curial instalado en el canon medieval español </vt:lpstr>
      <vt:lpstr>1982, 2010 Otras ediciones castellanas</vt:lpstr>
      <vt:lpstr>2003  Edición ‘canónica’ castellana</vt:lpstr>
      <vt:lpstr>1930 Los medievalistas catalanes apuestan fuerte</vt:lpstr>
      <vt:lpstr>2012 Una muestra de más de 1000 páginas del abundante volumen de la producción académica reciente sobre el Curial e Güelfa</vt:lpstr>
      <vt:lpstr>2011 Tras tres décadas de docencia universitaria. Edición crítica y comenta, de Lola Badia y Jaume Torró, Barcelona, Quaderns Crema</vt:lpstr>
      <vt:lpstr>2018 Recuperación de la edición catalana clásica de Aramon en un tomo, con actualización bibliográfica y crítica </vt:lpstr>
      <vt:lpstr>2014 Apuesta contundente para la canonización del Curial e Güelfa en la historiografía literaria catalana</vt:lpstr>
      <vt:lpstr>Bildunsgroman avant la lettre</vt:lpstr>
      <vt:lpstr>Convergencia de modelos narrativos</vt:lpstr>
      <vt:lpstr>Baco se aparece a Curial</vt:lpstr>
      <vt:lpstr>Las siete virtudes y las siete artes liberales</vt:lpstr>
      <vt:lpstr>Curial tuvo mucho miedo</vt:lpstr>
      <vt:lpstr>Baco le había dicho la verdad</vt:lpstr>
      <vt:lpstr>La formación cultural de un caballero</vt:lpstr>
      <vt:lpstr>Un caballo completamente blanco</vt:lpstr>
      <vt:lpstr>Leer la Eneida de Virgilio en lengua materna glosada y moralizada</vt:lpstr>
      <vt:lpstr>Cámar declara su pasión a Juan, que se apiada de ella</vt:lpstr>
      <vt:lpstr>Paladear el Curial e Güelfa</vt:lpstr>
      <vt:lpstr>Lo que no se recomienda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FRANCE DANS LE ROMAN CATALAN DU XVÈME SIÈCLE  CURIAL &amp; GUELFE</dc:title>
  <dc:creator>Lola Badia Pàmies</dc:creator>
  <cp:lastModifiedBy>Lola Badia Pàmies</cp:lastModifiedBy>
  <cp:revision>111</cp:revision>
  <cp:lastPrinted>2019-03-17T14:22:20Z</cp:lastPrinted>
  <dcterms:created xsi:type="dcterms:W3CDTF">2019-03-03T11:56:07Z</dcterms:created>
  <dcterms:modified xsi:type="dcterms:W3CDTF">2019-11-07T10:02:41Z</dcterms:modified>
</cp:coreProperties>
</file>